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80" r:id="rId1"/>
    <p:sldMasterId id="2147483683" r:id="rId2"/>
    <p:sldMasterId id="2147483695" r:id="rId3"/>
  </p:sldMasterIdLst>
  <p:notesMasterIdLst>
    <p:notesMasterId r:id="rId14"/>
  </p:notesMasterIdLst>
  <p:sldIdLst>
    <p:sldId id="256" r:id="rId4"/>
    <p:sldId id="267" r:id="rId5"/>
    <p:sldId id="268" r:id="rId6"/>
    <p:sldId id="269" r:id="rId7"/>
    <p:sldId id="259" r:id="rId8"/>
    <p:sldId id="260" r:id="rId9"/>
    <p:sldId id="261" r:id="rId10"/>
    <p:sldId id="262" r:id="rId11"/>
    <p:sldId id="263" r:id="rId12"/>
    <p:sldId id="264"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Roboto" panose="02000000000000000000" pitchFamily="2" charset="0"/>
      <p:regular r:id="rId19"/>
      <p:bold r:id="rId20"/>
      <p:italic r:id="rId21"/>
      <p:boldItalic r:id="rId22"/>
    </p:embeddedFont>
    <p:embeddedFont>
      <p:font typeface="Roboto Condensed Light" panose="02000000000000000000" pitchFamily="2" charset="0"/>
      <p:regular r:id="rId23"/>
      <p:italic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934B"/>
    <a:srgbClr val="857437"/>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4" autoAdjust="0"/>
    <p:restoredTop sz="77027" autoAdjust="0"/>
  </p:normalViewPr>
  <p:slideViewPr>
    <p:cSldViewPr snapToGrid="0" snapToObjects="1">
      <p:cViewPr varScale="1">
        <p:scale>
          <a:sx n="76" d="100"/>
          <a:sy n="76" d="100"/>
        </p:scale>
        <p:origin x="1412" y="60"/>
      </p:cViewPr>
      <p:guideLst>
        <p:guide orient="horz" pos="773"/>
        <p:guide pos="24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font" Target="fonts/font7.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0.fntdata"/><Relationship Id="rId5" Type="http://schemas.openxmlformats.org/officeDocument/2006/relationships/slide" Target="slides/slide2.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font" Target="fonts/font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0615F6-807B-425C-B18B-0231F60B92B1}" type="datetimeFigureOut">
              <a:rPr lang="en-US" smtClean="0"/>
              <a:t>11/4/2021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2AC8CF-517D-4E9F-A274-87D67B0129FF}" type="slidenum">
              <a:rPr lang="en-US" smtClean="0"/>
              <a:t>‹#›</a:t>
            </a:fld>
            <a:endParaRPr lang="en-US"/>
          </a:p>
        </p:txBody>
      </p:sp>
    </p:spTree>
    <p:extLst>
      <p:ext uri="{BB962C8B-B14F-4D97-AF65-F5344CB8AC3E}">
        <p14:creationId xmlns:p14="http://schemas.microsoft.com/office/powerpoint/2010/main" val="3497969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AC8CF-517D-4E9F-A274-87D67B0129FF}" type="slidenum">
              <a:rPr lang="en-US" smtClean="0"/>
              <a:t>1</a:t>
            </a:fld>
            <a:endParaRPr lang="en-US"/>
          </a:p>
        </p:txBody>
      </p:sp>
    </p:spTree>
    <p:extLst>
      <p:ext uri="{BB962C8B-B14F-4D97-AF65-F5344CB8AC3E}">
        <p14:creationId xmlns:p14="http://schemas.microsoft.com/office/powerpoint/2010/main" val="2162523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d47fc899d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d47fc899d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AC8CF-517D-4E9F-A274-87D67B0129FF}" type="slidenum">
              <a:rPr lang="en-US" smtClean="0"/>
              <a:t>2</a:t>
            </a:fld>
            <a:endParaRPr lang="en-US"/>
          </a:p>
        </p:txBody>
      </p:sp>
    </p:spTree>
    <p:extLst>
      <p:ext uri="{BB962C8B-B14F-4D97-AF65-F5344CB8AC3E}">
        <p14:creationId xmlns:p14="http://schemas.microsoft.com/office/powerpoint/2010/main" val="3412928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AC8CF-517D-4E9F-A274-87D67B0129FF}" type="slidenum">
              <a:rPr lang="en-US" smtClean="0"/>
              <a:t>3</a:t>
            </a:fld>
            <a:endParaRPr lang="en-US"/>
          </a:p>
        </p:txBody>
      </p:sp>
    </p:spTree>
    <p:extLst>
      <p:ext uri="{BB962C8B-B14F-4D97-AF65-F5344CB8AC3E}">
        <p14:creationId xmlns:p14="http://schemas.microsoft.com/office/powerpoint/2010/main" val="3109632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2AC8CF-517D-4E9F-A274-87D67B0129FF}" type="slidenum">
              <a:rPr lang="en-US" smtClean="0"/>
              <a:t>4</a:t>
            </a:fld>
            <a:endParaRPr lang="en-US"/>
          </a:p>
        </p:txBody>
      </p:sp>
    </p:spTree>
    <p:extLst>
      <p:ext uri="{BB962C8B-B14F-4D97-AF65-F5344CB8AC3E}">
        <p14:creationId xmlns:p14="http://schemas.microsoft.com/office/powerpoint/2010/main" val="1286222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d47fc899d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d47fc899d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d46f37c408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d46f37c408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d47fc899d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d47fc899d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d47fc899d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d47fc899d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d46f37c408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d46f37c408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24461" y="3793068"/>
            <a:ext cx="6795913"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4024462" y="333633"/>
            <a:ext cx="6795913"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11/4/2021</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98792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11/4/2021</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1121423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11/4/2021</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426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11/4/2021</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736605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11/4/2021</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439837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11/4/2021</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9785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11/4/2021</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840547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11/4/2021</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27081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11/4/2021</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584461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11/4/2021</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11/4/2021</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1154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11/4/2021</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11/4/2021</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11/4/2021</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11/4/2021</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11/4/2021</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11/4/2021</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11/4/2021</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2.jp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3.jpg"/><Relationship Id="rId5" Type="http://schemas.openxmlformats.org/officeDocument/2006/relationships/slideLayout" Target="../slideLayouts/slideLayout16.xml"/><Relationship Id="rId10"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11/4/2021</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706" r:id="rId10"/>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11/4/2021</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320041057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3600" b="1" i="0" kern="1200" baseline="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72jUJqYHxyc"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hyperlink" Target="https://xd.adobe.com/view/71cdd0bc-4318-4c23-8494-af8a9b18a729-249e/"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hyperlink" Target="https://xd.adobe.com/view/ff9087b5-5d51-4c37-9478-01305f89499b-aac3/"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p:txBody>
          <a:bodyPr/>
          <a:lstStyle/>
          <a:p>
            <a:r>
              <a:rPr lang="en-US" dirty="0"/>
              <a:t>Date 04/26/2021</a:t>
            </a:r>
          </a:p>
        </p:txBody>
      </p:sp>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3703782" y="333633"/>
            <a:ext cx="8201891" cy="3459435"/>
          </a:xfrm>
          <a:prstGeom prst="rect">
            <a:avLst/>
          </a:prstGeom>
        </p:spPr>
        <p:txBody>
          <a:bodyPr wrap="square">
            <a:normAutofit/>
          </a:bodyPr>
          <a:lstStyle/>
          <a:p>
            <a:r>
              <a:rPr lang="en-US" dirty="0"/>
              <a:t>Project Health Management</a:t>
            </a:r>
          </a:p>
        </p:txBody>
      </p:sp>
    </p:spTree>
    <p:extLst>
      <p:ext uri="{BB962C8B-B14F-4D97-AF65-F5344CB8AC3E}">
        <p14:creationId xmlns:p14="http://schemas.microsoft.com/office/powerpoint/2010/main" val="2789775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
              <a:t>reflection</a:t>
            </a:r>
            <a:endParaRPr/>
          </a:p>
        </p:txBody>
      </p:sp>
      <p:sp>
        <p:nvSpPr>
          <p:cNvPr id="112" name="Google Shape;112;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46C35-35C8-4CCC-B23F-B94F55C98A03}"/>
              </a:ext>
            </a:extLst>
          </p:cNvPr>
          <p:cNvSpPr>
            <a:spLocks noGrp="1"/>
          </p:cNvSpPr>
          <p:nvPr>
            <p:ph type="title"/>
          </p:nvPr>
        </p:nvSpPr>
        <p:spPr>
          <a:xfrm>
            <a:off x="5141685" y="3186723"/>
            <a:ext cx="1851324" cy="582548"/>
          </a:xfrm>
          <a:ln>
            <a:solidFill>
              <a:srgbClr val="A7934B"/>
            </a:solidFill>
          </a:ln>
        </p:spPr>
        <p:style>
          <a:lnRef idx="2">
            <a:schemeClr val="accent6"/>
          </a:lnRef>
          <a:fillRef idx="1">
            <a:schemeClr val="lt1"/>
          </a:fillRef>
          <a:effectRef idx="0">
            <a:schemeClr val="accent6"/>
          </a:effectRef>
          <a:fontRef idx="minor">
            <a:schemeClr val="dk1"/>
          </a:fontRef>
        </p:style>
        <p:txBody>
          <a:bodyPr>
            <a:normAutofit fontScale="90000"/>
          </a:bodyPr>
          <a:lstStyle/>
          <a:p>
            <a:r>
              <a:rPr lang="en-US" dirty="0">
                <a:solidFill>
                  <a:srgbClr val="A7934B"/>
                </a:solidFill>
              </a:rPr>
              <a:t>P</a:t>
            </a:r>
            <a:r>
              <a:rPr lang="en-US" altLang="zh-CN" dirty="0">
                <a:solidFill>
                  <a:srgbClr val="A7934B"/>
                </a:solidFill>
              </a:rPr>
              <a:t>roblem</a:t>
            </a:r>
            <a:endParaRPr lang="en-US" dirty="0">
              <a:solidFill>
                <a:srgbClr val="A7934B"/>
              </a:solidFill>
            </a:endParaRPr>
          </a:p>
        </p:txBody>
      </p:sp>
      <p:sp>
        <p:nvSpPr>
          <p:cNvPr id="8" name="TextBox 7">
            <a:extLst>
              <a:ext uri="{FF2B5EF4-FFF2-40B4-BE49-F238E27FC236}">
                <a16:creationId xmlns:a16="http://schemas.microsoft.com/office/drawing/2014/main" id="{396E52F0-0040-4E36-A63B-8D825E58F573}"/>
              </a:ext>
            </a:extLst>
          </p:cNvPr>
          <p:cNvSpPr txBox="1"/>
          <p:nvPr/>
        </p:nvSpPr>
        <p:spPr>
          <a:xfrm>
            <a:off x="3084754" y="1738138"/>
            <a:ext cx="2229430" cy="33855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solidFill>
                  <a:schemeClr val="accent5"/>
                </a:solidFill>
              </a:rPr>
              <a:t>Internet &amp; online world</a:t>
            </a:r>
          </a:p>
        </p:txBody>
      </p:sp>
      <p:pic>
        <p:nvPicPr>
          <p:cNvPr id="2050" name="Picture 2" descr="Internet safety tips">
            <a:extLst>
              <a:ext uri="{FF2B5EF4-FFF2-40B4-BE49-F238E27FC236}">
                <a16:creationId xmlns:a16="http://schemas.microsoft.com/office/drawing/2014/main" id="{A11F2535-380E-40EA-96B9-2FCFCEAF3E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3752" y="156644"/>
            <a:ext cx="2331435" cy="14571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546440991">
            <a:extLst>
              <a:ext uri="{FF2B5EF4-FFF2-40B4-BE49-F238E27FC236}">
                <a16:creationId xmlns:a16="http://schemas.microsoft.com/office/drawing/2014/main" id="{F9E0AD09-7BD7-4DD4-8536-CF6A020D09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37" y="2007897"/>
            <a:ext cx="2152635" cy="13836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35EBDF-FBEE-4BF0-8B19-4905FF770638}"/>
              </a:ext>
            </a:extLst>
          </p:cNvPr>
          <p:cNvSpPr txBox="1"/>
          <p:nvPr/>
        </p:nvSpPr>
        <p:spPr>
          <a:xfrm>
            <a:off x="269996" y="3513375"/>
            <a:ext cx="3036297"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600" dirty="0">
                <a:solidFill>
                  <a:schemeClr val="accent4"/>
                </a:solidFill>
              </a:rPr>
              <a:t>Childhood obesity and diabetes</a:t>
            </a:r>
          </a:p>
        </p:txBody>
      </p:sp>
      <p:pic>
        <p:nvPicPr>
          <p:cNvPr id="2054" name="Picture 6" descr="Faculty Workload">
            <a:extLst>
              <a:ext uri="{FF2B5EF4-FFF2-40B4-BE49-F238E27FC236}">
                <a16:creationId xmlns:a16="http://schemas.microsoft.com/office/drawing/2014/main" id="{F21A4F28-F9FC-4715-99B3-4619A0DF95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9863" y="218624"/>
            <a:ext cx="2364836" cy="137948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9E8D4A0-3DD7-49CC-8870-4F448D702558}"/>
              </a:ext>
            </a:extLst>
          </p:cNvPr>
          <p:cNvSpPr txBox="1"/>
          <p:nvPr/>
        </p:nvSpPr>
        <p:spPr>
          <a:xfrm>
            <a:off x="6617310" y="1738138"/>
            <a:ext cx="2561663"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600" dirty="0">
                <a:solidFill>
                  <a:schemeClr val="accent3"/>
                </a:solidFill>
              </a:rPr>
              <a:t>Heavy academic workload</a:t>
            </a:r>
          </a:p>
        </p:txBody>
      </p:sp>
      <p:pic>
        <p:nvPicPr>
          <p:cNvPr id="2056" name="Picture 8">
            <a:extLst>
              <a:ext uri="{FF2B5EF4-FFF2-40B4-BE49-F238E27FC236}">
                <a16:creationId xmlns:a16="http://schemas.microsoft.com/office/drawing/2014/main" id="{4BF0A5CB-352B-4BD2-B3DD-70722F8AE2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3068" y="2167322"/>
            <a:ext cx="2497380" cy="122420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0A50704-F7A0-482C-910D-2CA0757419EB}"/>
              </a:ext>
            </a:extLst>
          </p:cNvPr>
          <p:cNvSpPr txBox="1"/>
          <p:nvPr/>
        </p:nvSpPr>
        <p:spPr>
          <a:xfrm>
            <a:off x="9037221" y="3507732"/>
            <a:ext cx="2878962" cy="33855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600" dirty="0">
                <a:solidFill>
                  <a:schemeClr val="accent6"/>
                </a:solidFill>
              </a:rPr>
              <a:t>reluctant &amp; lack of interest</a:t>
            </a:r>
          </a:p>
        </p:txBody>
      </p:sp>
      <p:cxnSp>
        <p:nvCxnSpPr>
          <p:cNvPr id="18" name="Straight Arrow Connector 17">
            <a:extLst>
              <a:ext uri="{FF2B5EF4-FFF2-40B4-BE49-F238E27FC236}">
                <a16:creationId xmlns:a16="http://schemas.microsoft.com/office/drawing/2014/main" id="{A7620F46-9A6C-4E41-B926-8BFA90D68389}"/>
              </a:ext>
            </a:extLst>
          </p:cNvPr>
          <p:cNvCxnSpPr>
            <a:cxnSpLocks/>
            <a:stCxn id="2052" idx="3"/>
            <a:endCxn id="2" idx="1"/>
          </p:cNvCxnSpPr>
          <p:nvPr/>
        </p:nvCxnSpPr>
        <p:spPr>
          <a:xfrm>
            <a:off x="2790872" y="2699713"/>
            <a:ext cx="2350813" cy="7782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0" name="Straight Arrow Connector 19">
            <a:extLst>
              <a:ext uri="{FF2B5EF4-FFF2-40B4-BE49-F238E27FC236}">
                <a16:creationId xmlns:a16="http://schemas.microsoft.com/office/drawing/2014/main" id="{AA768127-B429-4240-A7EC-EFE3A0E77793}"/>
              </a:ext>
            </a:extLst>
          </p:cNvPr>
          <p:cNvCxnSpPr>
            <a:cxnSpLocks/>
            <a:stCxn id="8" idx="2"/>
          </p:cNvCxnSpPr>
          <p:nvPr/>
        </p:nvCxnSpPr>
        <p:spPr>
          <a:xfrm>
            <a:off x="4199469" y="2076692"/>
            <a:ext cx="1531125" cy="1046191"/>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2" name="Straight Arrow Connector 21">
            <a:extLst>
              <a:ext uri="{FF2B5EF4-FFF2-40B4-BE49-F238E27FC236}">
                <a16:creationId xmlns:a16="http://schemas.microsoft.com/office/drawing/2014/main" id="{21325984-60E6-44FD-A5C6-41E8A0FD9D98}"/>
              </a:ext>
            </a:extLst>
          </p:cNvPr>
          <p:cNvCxnSpPr>
            <a:cxnSpLocks/>
            <a:stCxn id="14" idx="2"/>
          </p:cNvCxnSpPr>
          <p:nvPr/>
        </p:nvCxnSpPr>
        <p:spPr>
          <a:xfrm flipH="1">
            <a:off x="6318357" y="2076692"/>
            <a:ext cx="1579785" cy="110632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a:extLst>
              <a:ext uri="{FF2B5EF4-FFF2-40B4-BE49-F238E27FC236}">
                <a16:creationId xmlns:a16="http://schemas.microsoft.com/office/drawing/2014/main" id="{05607AF0-F761-43C7-B256-2826767A69E3}"/>
              </a:ext>
            </a:extLst>
          </p:cNvPr>
          <p:cNvCxnSpPr>
            <a:cxnSpLocks/>
            <a:stCxn id="2056" idx="1"/>
            <a:endCxn id="2" idx="3"/>
          </p:cNvCxnSpPr>
          <p:nvPr/>
        </p:nvCxnSpPr>
        <p:spPr>
          <a:xfrm flipH="1">
            <a:off x="6993009" y="2779425"/>
            <a:ext cx="2210059" cy="6985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8" name="Straight Arrow Connector 37">
            <a:extLst>
              <a:ext uri="{FF2B5EF4-FFF2-40B4-BE49-F238E27FC236}">
                <a16:creationId xmlns:a16="http://schemas.microsoft.com/office/drawing/2014/main" id="{781FE728-E12A-4112-BC2F-065AAFADD078}"/>
              </a:ext>
            </a:extLst>
          </p:cNvPr>
          <p:cNvCxnSpPr>
            <a:cxnSpLocks/>
            <a:stCxn id="2" idx="2"/>
          </p:cNvCxnSpPr>
          <p:nvPr/>
        </p:nvCxnSpPr>
        <p:spPr>
          <a:xfrm>
            <a:off x="6067347" y="3769271"/>
            <a:ext cx="0" cy="5133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D0D6ADAC-D01B-457B-8157-5DB9CC94D173}"/>
              </a:ext>
            </a:extLst>
          </p:cNvPr>
          <p:cNvSpPr txBox="1"/>
          <p:nvPr/>
        </p:nvSpPr>
        <p:spPr>
          <a:xfrm>
            <a:off x="3857841" y="4387514"/>
            <a:ext cx="4419012"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a:t>Teenagers lack physical activity </a:t>
            </a:r>
          </a:p>
        </p:txBody>
      </p:sp>
      <p:sp>
        <p:nvSpPr>
          <p:cNvPr id="43" name="TextBox 42">
            <a:extLst>
              <a:ext uri="{FF2B5EF4-FFF2-40B4-BE49-F238E27FC236}">
                <a16:creationId xmlns:a16="http://schemas.microsoft.com/office/drawing/2014/main" id="{52E63345-88C1-4F36-8657-3EA053FF3D44}"/>
              </a:ext>
            </a:extLst>
          </p:cNvPr>
          <p:cNvSpPr txBox="1"/>
          <p:nvPr/>
        </p:nvSpPr>
        <p:spPr>
          <a:xfrm>
            <a:off x="951336" y="5311068"/>
            <a:ext cx="10232022" cy="4770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500" dirty="0">
                <a:solidFill>
                  <a:schemeClr val="accent2"/>
                </a:solidFill>
              </a:rPr>
              <a:t>Goal: Help teenagers build doctor-recommended exercising habits.</a:t>
            </a:r>
          </a:p>
        </p:txBody>
      </p:sp>
      <p:cxnSp>
        <p:nvCxnSpPr>
          <p:cNvPr id="47" name="Straight Arrow Connector 46">
            <a:extLst>
              <a:ext uri="{FF2B5EF4-FFF2-40B4-BE49-F238E27FC236}">
                <a16:creationId xmlns:a16="http://schemas.microsoft.com/office/drawing/2014/main" id="{DA704FF8-30B2-4BF7-83BF-9F7ECAEF0CA8}"/>
              </a:ext>
            </a:extLst>
          </p:cNvPr>
          <p:cNvCxnSpPr>
            <a:cxnSpLocks/>
            <a:stCxn id="42" idx="2"/>
          </p:cNvCxnSpPr>
          <p:nvPr/>
        </p:nvCxnSpPr>
        <p:spPr>
          <a:xfrm>
            <a:off x="6067347" y="4787624"/>
            <a:ext cx="0" cy="4788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24569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P spid="16" grpId="0" animBg="1"/>
      <p:bldP spid="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BEEBC-EDE5-4578-9784-A5C99C82E4D9}"/>
              </a:ext>
            </a:extLst>
          </p:cNvPr>
          <p:cNvSpPr>
            <a:spLocks noGrp="1"/>
          </p:cNvSpPr>
          <p:nvPr>
            <p:ph type="title"/>
          </p:nvPr>
        </p:nvSpPr>
        <p:spPr/>
        <p:txBody>
          <a:bodyPr/>
          <a:lstStyle/>
          <a:p>
            <a:r>
              <a:rPr lang="en-US" dirty="0"/>
              <a:t>Data Collection</a:t>
            </a:r>
          </a:p>
        </p:txBody>
      </p:sp>
      <p:sp>
        <p:nvSpPr>
          <p:cNvPr id="3" name="Text Placeholder 2">
            <a:extLst>
              <a:ext uri="{FF2B5EF4-FFF2-40B4-BE49-F238E27FC236}">
                <a16:creationId xmlns:a16="http://schemas.microsoft.com/office/drawing/2014/main" id="{37598B0E-8BF5-4DCB-BEC6-C1079E92F2C7}"/>
              </a:ext>
            </a:extLst>
          </p:cNvPr>
          <p:cNvSpPr>
            <a:spLocks noGrp="1"/>
          </p:cNvSpPr>
          <p:nvPr>
            <p:ph type="body" idx="1"/>
          </p:nvPr>
        </p:nvSpPr>
        <p:spPr/>
        <p:txBody>
          <a:bodyPr>
            <a:normAutofit lnSpcReduction="10000"/>
          </a:bodyPr>
          <a:lstStyle/>
          <a:p>
            <a:r>
              <a:rPr lang="en-US" dirty="0"/>
              <a:t>Primary stakeholders</a:t>
            </a:r>
          </a:p>
          <a:p>
            <a:pPr lvl="1"/>
            <a:r>
              <a:rPr lang="en-US" dirty="0"/>
              <a:t>Chinese teenagers age 10-18</a:t>
            </a:r>
          </a:p>
          <a:p>
            <a:r>
              <a:rPr lang="en-US" dirty="0"/>
              <a:t>Secondary stakeholders</a:t>
            </a:r>
          </a:p>
          <a:p>
            <a:pPr lvl="1"/>
            <a:r>
              <a:rPr lang="en-US" dirty="0"/>
              <a:t>Teachers and parents</a:t>
            </a:r>
          </a:p>
          <a:p>
            <a:r>
              <a:rPr lang="en-US" dirty="0"/>
              <a:t>Survey</a:t>
            </a:r>
          </a:p>
          <a:p>
            <a:pPr lvl="1"/>
            <a:r>
              <a:rPr lang="en-US" dirty="0"/>
              <a:t>For Teenagers:</a:t>
            </a:r>
          </a:p>
          <a:p>
            <a:pPr lvl="2"/>
            <a:r>
              <a:rPr lang="en-US" dirty="0"/>
              <a:t>Exercise time, school activities, attitudes</a:t>
            </a:r>
          </a:p>
          <a:p>
            <a:pPr lvl="1"/>
            <a:r>
              <a:rPr lang="en-US" dirty="0"/>
              <a:t>For Parents &amp; teachers:</a:t>
            </a:r>
          </a:p>
          <a:p>
            <a:pPr lvl="2"/>
            <a:r>
              <a:rPr lang="en-US" dirty="0"/>
              <a:t>Observation of child/students and attitudes</a:t>
            </a:r>
          </a:p>
          <a:p>
            <a:pPr marL="1405431" lvl="2" indent="0">
              <a:buNone/>
            </a:pPr>
            <a:endParaRPr lang="en-US" dirty="0"/>
          </a:p>
          <a:p>
            <a:r>
              <a:rPr lang="en-US" dirty="0"/>
              <a:t>Interview</a:t>
            </a:r>
          </a:p>
          <a:p>
            <a:pPr lvl="1"/>
            <a:r>
              <a:rPr lang="en-US" dirty="0"/>
              <a:t> In-depth opinions, suggested improvements and reasons</a:t>
            </a:r>
          </a:p>
          <a:p>
            <a:r>
              <a:rPr lang="en-US" dirty="0"/>
              <a:t>Observation</a:t>
            </a:r>
          </a:p>
          <a:p>
            <a:pPr lvl="1"/>
            <a:r>
              <a:rPr lang="en-US" dirty="0"/>
              <a:t>Investigation of student activities at school</a:t>
            </a:r>
          </a:p>
        </p:txBody>
      </p:sp>
      <p:pic>
        <p:nvPicPr>
          <p:cNvPr id="5" name="Picture 4">
            <a:extLst>
              <a:ext uri="{FF2B5EF4-FFF2-40B4-BE49-F238E27FC236}">
                <a16:creationId xmlns:a16="http://schemas.microsoft.com/office/drawing/2014/main" id="{7601AAB2-5471-4BF5-B491-55A3B3E2CC03}"/>
              </a:ext>
            </a:extLst>
          </p:cNvPr>
          <p:cNvPicPr>
            <a:picLocks noChangeAspect="1"/>
          </p:cNvPicPr>
          <p:nvPr/>
        </p:nvPicPr>
        <p:blipFill>
          <a:blip r:embed="rId3"/>
          <a:stretch>
            <a:fillRect/>
          </a:stretch>
        </p:blipFill>
        <p:spPr>
          <a:xfrm>
            <a:off x="6097088" y="1791453"/>
            <a:ext cx="2839656" cy="1410002"/>
          </a:xfrm>
          <a:prstGeom prst="rect">
            <a:avLst/>
          </a:prstGeom>
        </p:spPr>
      </p:pic>
      <p:pic>
        <p:nvPicPr>
          <p:cNvPr id="3074" name="Picture 2">
            <a:extLst>
              <a:ext uri="{FF2B5EF4-FFF2-40B4-BE49-F238E27FC236}">
                <a16:creationId xmlns:a16="http://schemas.microsoft.com/office/drawing/2014/main" id="{498524F8-58BB-4E3B-A9E6-4DF254C0A2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781"/>
          <a:stretch/>
        </p:blipFill>
        <p:spPr bwMode="auto">
          <a:xfrm>
            <a:off x="9116992" y="889120"/>
            <a:ext cx="2839656" cy="2312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669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4429-DB53-441C-8224-BBF3CDD17A92}"/>
              </a:ext>
            </a:extLst>
          </p:cNvPr>
          <p:cNvSpPr>
            <a:spLocks noGrp="1"/>
          </p:cNvSpPr>
          <p:nvPr>
            <p:ph type="title"/>
          </p:nvPr>
        </p:nvSpPr>
        <p:spPr/>
        <p:txBody>
          <a:bodyPr/>
          <a:lstStyle/>
          <a:p>
            <a:r>
              <a:rPr lang="en-US" dirty="0"/>
              <a:t>Insights &amp; Design Criteria</a:t>
            </a:r>
          </a:p>
        </p:txBody>
      </p:sp>
      <p:sp>
        <p:nvSpPr>
          <p:cNvPr id="3" name="Text Placeholder 2">
            <a:extLst>
              <a:ext uri="{FF2B5EF4-FFF2-40B4-BE49-F238E27FC236}">
                <a16:creationId xmlns:a16="http://schemas.microsoft.com/office/drawing/2014/main" id="{6178DEB3-71E7-48BE-9E6C-D4A008141110}"/>
              </a:ext>
            </a:extLst>
          </p:cNvPr>
          <p:cNvSpPr>
            <a:spLocks noGrp="1"/>
          </p:cNvSpPr>
          <p:nvPr>
            <p:ph type="body" idx="1"/>
          </p:nvPr>
        </p:nvSpPr>
        <p:spPr/>
        <p:txBody>
          <a:bodyPr>
            <a:normAutofit fontScale="92500" lnSpcReduction="20000"/>
          </a:bodyPr>
          <a:lstStyle/>
          <a:p>
            <a:r>
              <a:rPr lang="en-US" dirty="0"/>
              <a:t>Motivation</a:t>
            </a:r>
          </a:p>
          <a:p>
            <a:pPr lvl="2"/>
            <a:r>
              <a:rPr lang="en-US" dirty="0"/>
              <a:t>Focus more on academics</a:t>
            </a:r>
          </a:p>
          <a:p>
            <a:pPr lvl="2"/>
            <a:r>
              <a:rPr lang="en-US" dirty="0"/>
              <a:t>Teenagers lack motivation, “waste of time”</a:t>
            </a:r>
          </a:p>
          <a:p>
            <a:pPr lvl="1"/>
            <a:r>
              <a:rPr lang="en-US" dirty="0"/>
              <a:t>Attract, encourage, and motivate users to exercise regularly.</a:t>
            </a:r>
          </a:p>
          <a:p>
            <a:r>
              <a:rPr lang="en-US" dirty="0"/>
              <a:t>Customizable</a:t>
            </a:r>
          </a:p>
          <a:p>
            <a:pPr lvl="2"/>
            <a:r>
              <a:rPr lang="en-US" dirty="0"/>
              <a:t>School activities are tedious</a:t>
            </a:r>
          </a:p>
          <a:p>
            <a:pPr lvl="2"/>
            <a:r>
              <a:rPr lang="en-US" dirty="0"/>
              <a:t>Does not satisfy individual need</a:t>
            </a:r>
          </a:p>
          <a:p>
            <a:pPr lvl="1"/>
            <a:r>
              <a:rPr lang="en-US" dirty="0"/>
              <a:t>Recommend users to perform exercising activities that are based on their health conditions and individual needs.</a:t>
            </a:r>
          </a:p>
          <a:p>
            <a:r>
              <a:rPr lang="en-US" dirty="0"/>
              <a:t>Social</a:t>
            </a:r>
          </a:p>
          <a:p>
            <a:pPr lvl="2"/>
            <a:r>
              <a:rPr lang="en-US" dirty="0"/>
              <a:t>Teenagers are more likely to exercise with friends/group</a:t>
            </a:r>
          </a:p>
          <a:p>
            <a:pPr lvl="1"/>
            <a:r>
              <a:rPr lang="en-US" dirty="0"/>
              <a:t>Connects users and encourages them to create and participate in exercising activities with each other.</a:t>
            </a:r>
          </a:p>
          <a:p>
            <a:pPr lvl="1"/>
            <a:endParaRPr lang="en-US" dirty="0"/>
          </a:p>
          <a:p>
            <a:r>
              <a:rPr lang="en-US" dirty="0"/>
              <a:t>Preference</a:t>
            </a:r>
          </a:p>
          <a:p>
            <a:pPr lvl="2"/>
            <a:r>
              <a:rPr lang="en-US" dirty="0"/>
              <a:t>Cell phone prohibition</a:t>
            </a:r>
          </a:p>
          <a:p>
            <a:pPr lvl="2"/>
            <a:r>
              <a:rPr lang="en-US" dirty="0"/>
              <a:t>Different device preferences</a:t>
            </a:r>
          </a:p>
          <a:p>
            <a:pPr lvl="1"/>
            <a:r>
              <a:rPr lang="en-US" dirty="0"/>
              <a:t>A cross-platform product that includes the above basic essential features. </a:t>
            </a:r>
          </a:p>
        </p:txBody>
      </p:sp>
    </p:spTree>
    <p:extLst>
      <p:ext uri="{BB962C8B-B14F-4D97-AF65-F5344CB8AC3E}">
        <p14:creationId xmlns:p14="http://schemas.microsoft.com/office/powerpoint/2010/main" val="960184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
              <a:t>Low-fidelity prototype</a:t>
            </a:r>
            <a:endParaRPr/>
          </a:p>
        </p:txBody>
      </p:sp>
      <p:sp>
        <p:nvSpPr>
          <p:cNvPr id="73" name="Google Shape;73;p1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t>Storyboard:                                                        Sketch:</a:t>
            </a:r>
            <a:endParaRPr/>
          </a:p>
          <a:p>
            <a:pPr marL="0" indent="0">
              <a:spcBef>
                <a:spcPts val="1600"/>
              </a:spcBef>
              <a:buNone/>
            </a:pPr>
            <a:r>
              <a:rPr lang="en"/>
              <a:t>                                                                             </a:t>
            </a:r>
            <a:endParaRPr/>
          </a:p>
          <a:p>
            <a:pPr marL="0" indent="0">
              <a:spcBef>
                <a:spcPts val="1600"/>
              </a:spcBef>
              <a:buNone/>
            </a:pPr>
            <a:endParaRPr/>
          </a:p>
          <a:p>
            <a:pPr marL="0" indent="0">
              <a:spcBef>
                <a:spcPts val="1600"/>
              </a:spcBef>
              <a:spcAft>
                <a:spcPts val="1600"/>
              </a:spcAft>
              <a:buNone/>
            </a:pPr>
            <a:endParaRPr/>
          </a:p>
        </p:txBody>
      </p:sp>
      <p:pic>
        <p:nvPicPr>
          <p:cNvPr id="74" name="Google Shape;74;p16"/>
          <p:cNvPicPr preferRelativeResize="0"/>
          <p:nvPr/>
        </p:nvPicPr>
        <p:blipFill>
          <a:blip r:embed="rId3">
            <a:alphaModFix/>
          </a:blip>
          <a:stretch>
            <a:fillRect/>
          </a:stretch>
        </p:blipFill>
        <p:spPr>
          <a:xfrm>
            <a:off x="415601" y="2964667"/>
            <a:ext cx="4651567" cy="3127167"/>
          </a:xfrm>
          <a:prstGeom prst="rect">
            <a:avLst/>
          </a:prstGeom>
          <a:noFill/>
          <a:ln>
            <a:noFill/>
          </a:ln>
        </p:spPr>
      </p:pic>
      <p:pic>
        <p:nvPicPr>
          <p:cNvPr id="75" name="Google Shape;75;p16"/>
          <p:cNvPicPr preferRelativeResize="0"/>
          <p:nvPr/>
        </p:nvPicPr>
        <p:blipFill>
          <a:blip r:embed="rId4">
            <a:alphaModFix/>
          </a:blip>
          <a:stretch>
            <a:fillRect/>
          </a:stretch>
        </p:blipFill>
        <p:spPr>
          <a:xfrm>
            <a:off x="7649301" y="3119433"/>
            <a:ext cx="3190967" cy="3303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20367" y="629067"/>
            <a:ext cx="11360800" cy="763600"/>
          </a:xfrm>
          <a:prstGeom prst="rect">
            <a:avLst/>
          </a:prstGeom>
        </p:spPr>
        <p:txBody>
          <a:bodyPr spcFirstLastPara="1" vert="horz" wrap="square" lIns="121900" tIns="121900" rIns="121900" bIns="121900" rtlCol="0" anchor="t" anchorCtr="0">
            <a:normAutofit/>
          </a:bodyPr>
          <a:lstStyle/>
          <a:p>
            <a:pPr>
              <a:buClr>
                <a:schemeClr val="dk1"/>
              </a:buClr>
              <a:buSzPct val="39285"/>
            </a:pPr>
            <a:r>
              <a:rPr lang="en"/>
              <a:t>High-fidelity prototype(video)</a:t>
            </a:r>
            <a:endParaRPr/>
          </a:p>
          <a:p>
            <a:endParaRPr/>
          </a:p>
        </p:txBody>
      </p:sp>
      <p:sp>
        <p:nvSpPr>
          <p:cNvPr id="81" name="Google Shape;81;p17"/>
          <p:cNvSpPr txBox="1">
            <a:spLocks noGrp="1"/>
          </p:cNvSpPr>
          <p:nvPr>
            <p:ph type="body" idx="1"/>
          </p:nvPr>
        </p:nvSpPr>
        <p:spPr>
          <a:xfrm>
            <a:off x="415600" y="1536633"/>
            <a:ext cx="6096000" cy="46428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82" name="Google Shape;82;p17" title="prototype3">
            <a:hlinkClick r:id="rId3"/>
          </p:cNvPr>
          <p:cNvPicPr preferRelativeResize="0"/>
          <p:nvPr/>
        </p:nvPicPr>
        <p:blipFill>
          <a:blip r:embed="rId4">
            <a:alphaModFix/>
          </a:blip>
          <a:stretch>
            <a:fillRect/>
          </a:stretch>
        </p:blipFill>
        <p:spPr>
          <a:xfrm>
            <a:off x="415600" y="1528233"/>
            <a:ext cx="6037600" cy="4572000"/>
          </a:xfrm>
          <a:prstGeom prst="rect">
            <a:avLst/>
          </a:prstGeom>
          <a:noFill/>
          <a:ln>
            <a:noFill/>
          </a:ln>
        </p:spPr>
      </p:pic>
      <p:sp>
        <p:nvSpPr>
          <p:cNvPr id="83" name="Google Shape;83;p17"/>
          <p:cNvSpPr txBox="1"/>
          <p:nvPr/>
        </p:nvSpPr>
        <p:spPr>
          <a:xfrm>
            <a:off x="7334267" y="1595433"/>
            <a:ext cx="4060000" cy="615513"/>
          </a:xfrm>
          <a:prstGeom prst="rect">
            <a:avLst/>
          </a:prstGeom>
          <a:noFill/>
          <a:ln>
            <a:noFill/>
          </a:ln>
        </p:spPr>
        <p:txBody>
          <a:bodyPr spcFirstLastPara="1" wrap="square" lIns="121900" tIns="121900" rIns="121900" bIns="121900" anchor="t" anchorCtr="0">
            <a:spAutoFit/>
          </a:bodyPr>
          <a:lstStyle/>
          <a:p>
            <a:endParaRPr sz="2400"/>
          </a:p>
        </p:txBody>
      </p:sp>
      <p:sp>
        <p:nvSpPr>
          <p:cNvPr id="84" name="Google Shape;84;p17"/>
          <p:cNvSpPr txBox="1"/>
          <p:nvPr/>
        </p:nvSpPr>
        <p:spPr>
          <a:xfrm>
            <a:off x="7000867" y="1571634"/>
            <a:ext cx="3905200" cy="2092840"/>
          </a:xfrm>
          <a:prstGeom prst="rect">
            <a:avLst/>
          </a:prstGeom>
          <a:noFill/>
          <a:ln>
            <a:noFill/>
          </a:ln>
        </p:spPr>
        <p:txBody>
          <a:bodyPr spcFirstLastPara="1" wrap="square" lIns="121900" tIns="121900" rIns="121900" bIns="121900" anchor="t" anchorCtr="0">
            <a:spAutoFit/>
          </a:bodyPr>
          <a:lstStyle/>
          <a:p>
            <a:r>
              <a:rPr lang="en" sz="2400"/>
              <a:t>Reward system</a:t>
            </a:r>
            <a:endParaRPr sz="2400"/>
          </a:p>
          <a:p>
            <a:r>
              <a:rPr lang="en" sz="2400"/>
              <a:t>User has different level of goals,</a:t>
            </a:r>
            <a:endParaRPr sz="2400"/>
          </a:p>
          <a:p>
            <a:r>
              <a:rPr lang="en" sz="2400"/>
              <a:t>User can get promo code in different level</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
              <a:t>High-fidelity prototype(Clickable)</a:t>
            </a:r>
            <a:endParaRPr/>
          </a:p>
        </p:txBody>
      </p:sp>
      <p:sp>
        <p:nvSpPr>
          <p:cNvPr id="90" name="Google Shape;90;p18"/>
          <p:cNvSpPr txBox="1">
            <a:spLocks noGrp="1"/>
          </p:cNvSpPr>
          <p:nvPr>
            <p:ph type="body" idx="1"/>
          </p:nvPr>
        </p:nvSpPr>
        <p:spPr>
          <a:xfrm>
            <a:off x="8542116" y="1692975"/>
            <a:ext cx="3449256" cy="4682349"/>
          </a:xfrm>
          <a:prstGeom prst="rect">
            <a:avLst/>
          </a:prstGeom>
        </p:spPr>
        <p:txBody>
          <a:bodyPr spcFirstLastPara="1" vert="horz" wrap="square" lIns="121900" tIns="121900" rIns="121900" bIns="121900" rtlCol="0" anchor="t" anchorCtr="0">
            <a:normAutofit/>
          </a:bodyPr>
          <a:lstStyle/>
          <a:p>
            <a:pPr marL="0" indent="0">
              <a:spcBef>
                <a:spcPts val="1600"/>
              </a:spcBef>
              <a:buNone/>
            </a:pPr>
            <a:r>
              <a:rPr lang="en" sz="2400" dirty="0">
                <a:latin typeface="+mj-lt"/>
              </a:rPr>
              <a:t>Social interaction of the exercise can check the leaderboard of the exercise and communicate with others who also are doing exercise</a:t>
            </a:r>
            <a:endParaRPr sz="2400" dirty="0">
              <a:latin typeface="+mj-lt"/>
            </a:endParaRPr>
          </a:p>
          <a:p>
            <a:pPr marL="0" indent="0">
              <a:spcBef>
                <a:spcPts val="1600"/>
              </a:spcBef>
              <a:buNone/>
            </a:pPr>
            <a:endParaRPr lang="en-US" sz="2400" dirty="0">
              <a:latin typeface="+mj-lt"/>
            </a:endParaRPr>
          </a:p>
          <a:p>
            <a:pPr marL="0" indent="0">
              <a:spcBef>
                <a:spcPts val="1600"/>
              </a:spcBef>
              <a:buNone/>
            </a:pPr>
            <a:r>
              <a:rPr lang="en-US" sz="2400" dirty="0">
                <a:latin typeface="+mj-lt"/>
                <a:hlinkClick r:id="rId3"/>
              </a:rPr>
              <a:t>Link</a:t>
            </a:r>
            <a:endParaRPr lang="en-US" sz="2400" dirty="0">
              <a:latin typeface="+mj-lt"/>
            </a:endParaRPr>
          </a:p>
        </p:txBody>
      </p:sp>
      <p:pic>
        <p:nvPicPr>
          <p:cNvPr id="91" name="Google Shape;91;p18"/>
          <p:cNvPicPr preferRelativeResize="0"/>
          <p:nvPr/>
        </p:nvPicPr>
        <p:blipFill>
          <a:blip r:embed="rId4">
            <a:alphaModFix/>
          </a:blip>
          <a:stretch>
            <a:fillRect/>
          </a:stretch>
        </p:blipFill>
        <p:spPr>
          <a:xfrm>
            <a:off x="95081" y="1466100"/>
            <a:ext cx="2556167" cy="5136101"/>
          </a:xfrm>
          <a:prstGeom prst="rect">
            <a:avLst/>
          </a:prstGeom>
          <a:noFill/>
          <a:ln>
            <a:noFill/>
          </a:ln>
        </p:spPr>
      </p:pic>
      <p:pic>
        <p:nvPicPr>
          <p:cNvPr id="92" name="Google Shape;92;p18"/>
          <p:cNvPicPr preferRelativeResize="0"/>
          <p:nvPr/>
        </p:nvPicPr>
        <p:blipFill>
          <a:blip r:embed="rId5">
            <a:alphaModFix/>
          </a:blip>
          <a:stretch>
            <a:fillRect/>
          </a:stretch>
        </p:blipFill>
        <p:spPr>
          <a:xfrm>
            <a:off x="5941294" y="1584167"/>
            <a:ext cx="2291067" cy="5018035"/>
          </a:xfrm>
          <a:prstGeom prst="rect">
            <a:avLst/>
          </a:prstGeom>
          <a:noFill/>
          <a:ln>
            <a:noFill/>
          </a:ln>
        </p:spPr>
      </p:pic>
      <p:sp>
        <p:nvSpPr>
          <p:cNvPr id="94" name="Google Shape;94;p18"/>
          <p:cNvSpPr txBox="1"/>
          <p:nvPr/>
        </p:nvSpPr>
        <p:spPr>
          <a:xfrm>
            <a:off x="2782851" y="1691728"/>
            <a:ext cx="3027639" cy="3939500"/>
          </a:xfrm>
          <a:prstGeom prst="rect">
            <a:avLst/>
          </a:prstGeom>
          <a:noFill/>
          <a:ln>
            <a:noFill/>
          </a:ln>
        </p:spPr>
        <p:txBody>
          <a:bodyPr spcFirstLastPara="1" wrap="square" lIns="121900" tIns="121900" rIns="121900" bIns="121900" anchor="t" anchorCtr="0">
            <a:spAutoFit/>
          </a:bodyPr>
          <a:lstStyle/>
          <a:p>
            <a:r>
              <a:rPr lang="en" sz="2400" dirty="0">
                <a:latin typeface="+mj-lt"/>
              </a:rPr>
              <a:t>Customer Intelligence Exercise Plan based on the information provided</a:t>
            </a:r>
            <a:r>
              <a:rPr lang="en-US" sz="2400" dirty="0">
                <a:latin typeface="+mj-lt"/>
              </a:rPr>
              <a:t>.</a:t>
            </a:r>
          </a:p>
          <a:p>
            <a:endParaRPr lang="en-US" altLang="zh-CN" sz="2400" dirty="0">
              <a:latin typeface="+mj-lt"/>
            </a:endParaRPr>
          </a:p>
          <a:p>
            <a:endParaRPr lang="en-US" altLang="zh-CN" sz="2400" dirty="0">
              <a:latin typeface="+mj-lt"/>
            </a:endParaRPr>
          </a:p>
          <a:p>
            <a:endParaRPr lang="en-US" altLang="zh-CN" sz="2400" dirty="0">
              <a:latin typeface="+mj-lt"/>
            </a:endParaRPr>
          </a:p>
          <a:p>
            <a:endParaRPr lang="en-US" altLang="zh-CN" sz="2400" dirty="0">
              <a:latin typeface="+mj-lt"/>
            </a:endParaRPr>
          </a:p>
          <a:p>
            <a:r>
              <a:rPr lang="en-US" altLang="zh-CN" sz="2400" dirty="0">
                <a:latin typeface="+mj-lt"/>
                <a:hlinkClick r:id="rId6"/>
              </a:rPr>
              <a:t>Link</a:t>
            </a:r>
            <a:endParaRPr lang="en-US" altLang="zh-CN" sz="2400" dirty="0">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
              <a:t>Evaluation</a:t>
            </a:r>
            <a:endParaRPr/>
          </a:p>
        </p:txBody>
      </p:sp>
      <p:sp>
        <p:nvSpPr>
          <p:cNvPr id="100" name="Google Shape;100;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fontScale="77500" lnSpcReduction="20000"/>
          </a:bodyPr>
          <a:lstStyle/>
          <a:p>
            <a:pPr marL="0" indent="0">
              <a:buClr>
                <a:schemeClr val="dk1"/>
              </a:buClr>
              <a:buSzPct val="91666"/>
              <a:buNone/>
            </a:pPr>
            <a:r>
              <a:rPr lang="en" sz="1600" b="1">
                <a:solidFill>
                  <a:srgbClr val="2D3B45"/>
                </a:solidFill>
                <a:highlight>
                  <a:srgbClr val="FFFFFF"/>
                </a:highlight>
                <a:latin typeface="Times New Roman"/>
                <a:ea typeface="Times New Roman"/>
                <a:cs typeface="Times New Roman"/>
                <a:sym typeface="Times New Roman"/>
              </a:rPr>
              <a:t>Heuristic:</a:t>
            </a:r>
            <a:endParaRPr sz="1600" b="1">
              <a:solidFill>
                <a:srgbClr val="2D3B45"/>
              </a:solidFill>
              <a:highlight>
                <a:srgbClr val="FFFFFF"/>
              </a:highlight>
              <a:latin typeface="Times New Roman"/>
              <a:ea typeface="Times New Roman"/>
              <a:cs typeface="Times New Roman"/>
              <a:sym typeface="Times New Roman"/>
            </a:endParaRPr>
          </a:p>
          <a:p>
            <a:pPr indent="-360671">
              <a:spcBef>
                <a:spcPts val="1333"/>
              </a:spcBef>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 It is unclear where the user was suppose to click in order to get the chick-fil-a coupon to appear</a:t>
            </a:r>
            <a:endParaRPr sz="1600">
              <a:solidFill>
                <a:srgbClr val="2D3B45"/>
              </a:solidFill>
              <a:highlight>
                <a:srgbClr val="FFFFFF"/>
              </a:highlight>
              <a:latin typeface="Times New Roman"/>
              <a:ea typeface="Times New Roman"/>
              <a:cs typeface="Times New Roman"/>
              <a:sym typeface="Times New Roman"/>
            </a:endParaRPr>
          </a:p>
          <a:p>
            <a:pPr indent="-360671">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there should be a seperate screen for you to access the coupons rather than showing the coupon on the same screen as the work out stats page</a:t>
            </a:r>
            <a:endParaRPr sz="1600">
              <a:solidFill>
                <a:srgbClr val="2D3B45"/>
              </a:solidFill>
              <a:highlight>
                <a:srgbClr val="FFFFFF"/>
              </a:highlight>
              <a:latin typeface="Times New Roman"/>
              <a:ea typeface="Times New Roman"/>
              <a:cs typeface="Times New Roman"/>
              <a:sym typeface="Times New Roman"/>
            </a:endParaRPr>
          </a:p>
          <a:p>
            <a:pPr indent="-360671">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Users should be able to select the rewards they want, and it can have rewards that are more general for everyone to use or allow users to choose one item out of multiple rewards</a:t>
            </a:r>
            <a:endParaRPr sz="1600">
              <a:solidFill>
                <a:srgbClr val="2D3B45"/>
              </a:solidFill>
              <a:highlight>
                <a:srgbClr val="FFFFFF"/>
              </a:highlight>
              <a:latin typeface="Times New Roman"/>
              <a:ea typeface="Times New Roman"/>
              <a:cs typeface="Times New Roman"/>
              <a:sym typeface="Times New Roman"/>
            </a:endParaRPr>
          </a:p>
          <a:p>
            <a:pPr indent="-360671">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Can provide another type of reward rather than coupons</a:t>
            </a:r>
            <a:endParaRPr sz="1600">
              <a:solidFill>
                <a:srgbClr val="2D3B45"/>
              </a:solidFill>
              <a:highlight>
                <a:srgbClr val="FFFFFF"/>
              </a:highlight>
              <a:latin typeface="Times New Roman"/>
              <a:ea typeface="Times New Roman"/>
              <a:cs typeface="Times New Roman"/>
              <a:sym typeface="Times New Roman"/>
            </a:endParaRPr>
          </a:p>
          <a:p>
            <a:pPr indent="-360671">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Some heading makes some confusion. For example, Current status as a heading was confusing, instead maybe it could be: Goal status. Reward: as a heading was also confusing, maybe it could be changed to "Next reward when..."</a:t>
            </a:r>
            <a:endParaRPr sz="1600">
              <a:solidFill>
                <a:srgbClr val="2D3B45"/>
              </a:solidFill>
              <a:highlight>
                <a:srgbClr val="FFFFFF"/>
              </a:highlight>
              <a:latin typeface="Times New Roman"/>
              <a:ea typeface="Times New Roman"/>
              <a:cs typeface="Times New Roman"/>
              <a:sym typeface="Times New Roman"/>
            </a:endParaRPr>
          </a:p>
          <a:p>
            <a:pPr indent="-360671">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It suggested that display current status with reward next to each completed goal </a:t>
            </a:r>
            <a:endParaRPr sz="1600">
              <a:solidFill>
                <a:srgbClr val="2D3B45"/>
              </a:solidFill>
              <a:highlight>
                <a:srgbClr val="FFFFFF"/>
              </a:highlight>
              <a:latin typeface="Times New Roman"/>
              <a:ea typeface="Times New Roman"/>
              <a:cs typeface="Times New Roman"/>
              <a:sym typeface="Times New Roman"/>
            </a:endParaRPr>
          </a:p>
          <a:p>
            <a:pPr indent="-360671">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Current Status might need to be reworded into something like "Current Tasks" or "Your Tasks"</a:t>
            </a:r>
            <a:endParaRPr sz="1600">
              <a:solidFill>
                <a:srgbClr val="2D3B45"/>
              </a:solidFill>
              <a:highlight>
                <a:srgbClr val="FFFFFF"/>
              </a:highlight>
              <a:latin typeface="Times New Roman"/>
              <a:ea typeface="Times New Roman"/>
              <a:cs typeface="Times New Roman"/>
              <a:sym typeface="Times New Roman"/>
            </a:endParaRPr>
          </a:p>
          <a:p>
            <a:pPr indent="-360671">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The reward button and details are way too small for my poor eyesight</a:t>
            </a:r>
            <a:endParaRPr sz="1600">
              <a:solidFill>
                <a:srgbClr val="2D3B45"/>
              </a:solidFill>
              <a:highlight>
                <a:srgbClr val="FFFFFF"/>
              </a:highlight>
              <a:latin typeface="Times New Roman"/>
              <a:ea typeface="Times New Roman"/>
              <a:cs typeface="Times New Roman"/>
              <a:sym typeface="Times New Roman"/>
            </a:endParaRPr>
          </a:p>
          <a:p>
            <a:pPr indent="-360671">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Users should  have options to go back on each stage</a:t>
            </a:r>
            <a:endParaRPr sz="1600">
              <a:solidFill>
                <a:srgbClr val="2D3B45"/>
              </a:solidFill>
              <a:highlight>
                <a:srgbClr val="FFFFFF"/>
              </a:highlight>
              <a:latin typeface="Times New Roman"/>
              <a:ea typeface="Times New Roman"/>
              <a:cs typeface="Times New Roman"/>
              <a:sym typeface="Times New Roman"/>
            </a:endParaRPr>
          </a:p>
          <a:p>
            <a:pPr indent="-360671">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Might need to provide onboarding for new users</a:t>
            </a:r>
            <a:endParaRPr sz="1600">
              <a:solidFill>
                <a:srgbClr val="2D3B45"/>
              </a:solidFill>
              <a:highlight>
                <a:srgbClr val="FFFFFF"/>
              </a:highlight>
              <a:latin typeface="Times New Roman"/>
              <a:ea typeface="Times New Roman"/>
              <a:cs typeface="Times New Roman"/>
              <a:sym typeface="Times New Roman"/>
            </a:endParaRPr>
          </a:p>
          <a:p>
            <a:pPr indent="-360671">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The prototype didn't include errors and incorporate help</a:t>
            </a:r>
            <a:endParaRPr sz="1600">
              <a:solidFill>
                <a:srgbClr val="2D3B45"/>
              </a:solidFill>
              <a:highlight>
                <a:srgbClr val="FFFFFF"/>
              </a:highlight>
              <a:latin typeface="Times New Roman"/>
              <a:ea typeface="Times New Roman"/>
              <a:cs typeface="Times New Roman"/>
              <a:sym typeface="Times New Roman"/>
            </a:endParaRPr>
          </a:p>
          <a:p>
            <a:pPr indent="-360671">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The evaluator want to see other people's achievement and their daily activities. </a:t>
            </a:r>
            <a:endParaRPr sz="1600">
              <a:solidFill>
                <a:srgbClr val="2D3B45"/>
              </a:solidFill>
              <a:highlight>
                <a:srgbClr val="FFFFFF"/>
              </a:highlight>
              <a:latin typeface="Times New Roman"/>
              <a:ea typeface="Times New Roman"/>
              <a:cs typeface="Times New Roman"/>
              <a:sym typeface="Times New Roman"/>
            </a:endParaRPr>
          </a:p>
          <a:p>
            <a:pPr indent="-360671">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the UI can be more consistent with the other prototypes.</a:t>
            </a:r>
            <a:endParaRPr sz="1600">
              <a:solidFill>
                <a:srgbClr val="2D3B45"/>
              </a:solidFill>
              <a:highlight>
                <a:srgbClr val="FFFFFF"/>
              </a:highlight>
              <a:latin typeface="Times New Roman"/>
              <a:ea typeface="Times New Roman"/>
              <a:cs typeface="Times New Roman"/>
              <a:sym typeface="Times New Roman"/>
            </a:endParaRPr>
          </a:p>
          <a:p>
            <a:pPr indent="-360671">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font size can be better</a:t>
            </a:r>
            <a:endParaRPr sz="1600">
              <a:solidFill>
                <a:srgbClr val="2D3B45"/>
              </a:solidFill>
              <a:highlight>
                <a:srgbClr val="FFFFFF"/>
              </a:highlight>
              <a:latin typeface="Times New Roman"/>
              <a:ea typeface="Times New Roman"/>
              <a:cs typeface="Times New Roman"/>
              <a:sym typeface="Times New Roman"/>
            </a:endParaRPr>
          </a:p>
          <a:p>
            <a:pPr indent="-360671">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the rewards can be workout equipments</a:t>
            </a:r>
            <a:endParaRPr sz="1600">
              <a:solidFill>
                <a:srgbClr val="2D3B45"/>
              </a:solidFill>
              <a:highlight>
                <a:srgbClr val="FFFFFF"/>
              </a:highlight>
              <a:latin typeface="Times New Roman"/>
              <a:ea typeface="Times New Roman"/>
              <a:cs typeface="Times New Roman"/>
              <a:sym typeface="Times New Roman"/>
            </a:endParaRPr>
          </a:p>
          <a:p>
            <a:pPr indent="-360671">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it's hard to track some exercises and maybe people can cheat to get reward</a:t>
            </a:r>
            <a:endParaRPr sz="1600">
              <a:solidFill>
                <a:srgbClr val="2D3B45"/>
              </a:solidFill>
              <a:highlight>
                <a:srgbClr val="FFFFFF"/>
              </a:highlight>
              <a:latin typeface="Times New Roman"/>
              <a:ea typeface="Times New Roman"/>
              <a:cs typeface="Times New Roman"/>
              <a:sym typeface="Times New Roman"/>
            </a:endParaRPr>
          </a:p>
          <a:p>
            <a:pPr indent="-360671">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maybe you can list the reward for each milestone the user make</a:t>
            </a:r>
            <a:endParaRPr sz="1600">
              <a:solidFill>
                <a:srgbClr val="2D3B45"/>
              </a:solidFill>
              <a:highlight>
                <a:srgbClr val="FFFFFF"/>
              </a:highlight>
              <a:latin typeface="Times New Roman"/>
              <a:ea typeface="Times New Roman"/>
              <a:cs typeface="Times New Roman"/>
              <a:sym typeface="Times New Roman"/>
            </a:endParaRPr>
          </a:p>
          <a:p>
            <a:pPr marL="0" indent="0">
              <a:spcBef>
                <a:spcPts val="1333"/>
              </a:spcBef>
              <a:buClr>
                <a:schemeClr val="dk1"/>
              </a:buClr>
              <a:buSzPct val="91666"/>
              <a:buNone/>
            </a:pPr>
            <a:r>
              <a:rPr lang="en" sz="1600" b="1">
                <a:solidFill>
                  <a:srgbClr val="2D3B45"/>
                </a:solidFill>
                <a:highlight>
                  <a:srgbClr val="FFFFFF"/>
                </a:highlight>
                <a:latin typeface="Times New Roman"/>
                <a:ea typeface="Times New Roman"/>
                <a:cs typeface="Times New Roman"/>
                <a:sym typeface="Times New Roman"/>
              </a:rPr>
              <a:t>Walkthrough</a:t>
            </a:r>
            <a:endParaRPr sz="1600" b="1">
              <a:solidFill>
                <a:srgbClr val="2D3B45"/>
              </a:solidFill>
              <a:highlight>
                <a:srgbClr val="FFFFFF"/>
              </a:highlight>
              <a:latin typeface="Times New Roman"/>
              <a:ea typeface="Times New Roman"/>
              <a:cs typeface="Times New Roman"/>
              <a:sym typeface="Times New Roman"/>
            </a:endParaRPr>
          </a:p>
          <a:p>
            <a:pPr marL="1219170" indent="-360671">
              <a:spcBef>
                <a:spcPts val="1333"/>
              </a:spcBef>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There should be a "None of the above" option for people with a different diseases</a:t>
            </a:r>
            <a:endParaRPr sz="1600">
              <a:solidFill>
                <a:srgbClr val="2D3B45"/>
              </a:solidFill>
              <a:highlight>
                <a:srgbClr val="FFFFFF"/>
              </a:highlight>
              <a:latin typeface="Times New Roman"/>
              <a:ea typeface="Times New Roman"/>
              <a:cs typeface="Times New Roman"/>
              <a:sym typeface="Times New Roman"/>
            </a:endParaRPr>
          </a:p>
          <a:p>
            <a:pPr marL="1219170" indent="-360671">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There should be a "None of the above option" for people with a different disability</a:t>
            </a:r>
            <a:endParaRPr sz="1600">
              <a:solidFill>
                <a:srgbClr val="2D3B45"/>
              </a:solidFill>
              <a:highlight>
                <a:srgbClr val="FFFFFF"/>
              </a:highlight>
              <a:latin typeface="Times New Roman"/>
              <a:ea typeface="Times New Roman"/>
              <a:cs typeface="Times New Roman"/>
              <a:sym typeface="Times New Roman"/>
            </a:endParaRPr>
          </a:p>
          <a:p>
            <a:pPr marL="1219170" indent="-360671">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Some submit button is unclickable </a:t>
            </a:r>
            <a:endParaRPr sz="1600">
              <a:solidFill>
                <a:srgbClr val="2D3B45"/>
              </a:solidFill>
              <a:highlight>
                <a:srgbClr val="FFFFFF"/>
              </a:highlight>
              <a:latin typeface="Times New Roman"/>
              <a:ea typeface="Times New Roman"/>
              <a:cs typeface="Times New Roman"/>
              <a:sym typeface="Times New Roman"/>
            </a:endParaRPr>
          </a:p>
          <a:p>
            <a:pPr marL="1219170" indent="-360671">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There should be a send button :) Using enter is not intuitive </a:t>
            </a:r>
            <a:endParaRPr sz="1600">
              <a:solidFill>
                <a:srgbClr val="2D3B45"/>
              </a:solidFill>
              <a:highlight>
                <a:srgbClr val="FFFFFF"/>
              </a:highlight>
              <a:latin typeface="Times New Roman"/>
              <a:ea typeface="Times New Roman"/>
              <a:cs typeface="Times New Roman"/>
              <a:sym typeface="Times New Roman"/>
            </a:endParaRPr>
          </a:p>
          <a:p>
            <a:pPr marL="1219170" indent="-360671">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Only one emojis are support, other emojis is unclickable </a:t>
            </a:r>
            <a:endParaRPr sz="1600">
              <a:solidFill>
                <a:srgbClr val="2D3B45"/>
              </a:solidFill>
              <a:highlight>
                <a:srgbClr val="FFFFFF"/>
              </a:highlight>
              <a:latin typeface="Times New Roman"/>
              <a:ea typeface="Times New Roman"/>
              <a:cs typeface="Times New Roman"/>
              <a:sym typeface="Times New Roman"/>
            </a:endParaRPr>
          </a:p>
          <a:p>
            <a:pPr marL="0" indent="0">
              <a:spcBef>
                <a:spcPts val="1333"/>
              </a:spcBef>
              <a:spcAft>
                <a:spcPts val="16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pPr>
              <a:buClr>
                <a:schemeClr val="dk1"/>
              </a:buClr>
              <a:buSzPct val="39285"/>
            </a:pPr>
            <a:r>
              <a:rPr lang="en"/>
              <a:t>Evaluation</a:t>
            </a:r>
            <a:endParaRPr/>
          </a:p>
        </p:txBody>
      </p:sp>
      <p:sp>
        <p:nvSpPr>
          <p:cNvPr id="106" name="Google Shape;106;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Clr>
                <a:schemeClr val="dk1"/>
              </a:buClr>
              <a:buSzPct val="91666"/>
              <a:buNone/>
            </a:pPr>
            <a:r>
              <a:rPr lang="en" sz="1600" b="1">
                <a:solidFill>
                  <a:srgbClr val="2D3B45"/>
                </a:solidFill>
                <a:highlight>
                  <a:srgbClr val="FFFFFF"/>
                </a:highlight>
                <a:latin typeface="Times New Roman"/>
                <a:ea typeface="Times New Roman"/>
                <a:cs typeface="Times New Roman"/>
                <a:sym typeface="Times New Roman"/>
              </a:rPr>
              <a:t>Improvement point</a:t>
            </a:r>
            <a:endParaRPr sz="1600" b="1">
              <a:solidFill>
                <a:srgbClr val="2D3B45"/>
              </a:solidFill>
              <a:highlight>
                <a:srgbClr val="FFFFFF"/>
              </a:highlight>
              <a:latin typeface="Times New Roman"/>
              <a:ea typeface="Times New Roman"/>
              <a:cs typeface="Times New Roman"/>
              <a:sym typeface="Times New Roman"/>
            </a:endParaRPr>
          </a:p>
          <a:p>
            <a:pPr indent="-391150">
              <a:spcBef>
                <a:spcPts val="1333"/>
              </a:spcBef>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We can add a send button in the first clickable prototype</a:t>
            </a:r>
            <a:endParaRPr sz="1600">
              <a:solidFill>
                <a:srgbClr val="2D3B45"/>
              </a:solidFill>
              <a:highlight>
                <a:srgbClr val="FFFFFF"/>
              </a:highlight>
              <a:latin typeface="Times New Roman"/>
              <a:ea typeface="Times New Roman"/>
              <a:cs typeface="Times New Roman"/>
              <a:sym typeface="Times New Roman"/>
            </a:endParaRPr>
          </a:p>
          <a:p>
            <a:pPr indent="-391150">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Add a None choice in disability and diseases</a:t>
            </a:r>
            <a:endParaRPr sz="1600">
              <a:solidFill>
                <a:srgbClr val="2D3B45"/>
              </a:solidFill>
              <a:highlight>
                <a:srgbClr val="FFFFFF"/>
              </a:highlight>
              <a:latin typeface="Times New Roman"/>
              <a:ea typeface="Times New Roman"/>
              <a:cs typeface="Times New Roman"/>
              <a:sym typeface="Times New Roman"/>
            </a:endParaRPr>
          </a:p>
          <a:p>
            <a:pPr indent="-391150">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Make each chat page is support in emojis function</a:t>
            </a:r>
            <a:endParaRPr sz="1600">
              <a:solidFill>
                <a:srgbClr val="2D3B45"/>
              </a:solidFill>
              <a:highlight>
                <a:srgbClr val="FFFFFF"/>
              </a:highlight>
              <a:latin typeface="Times New Roman"/>
              <a:ea typeface="Times New Roman"/>
              <a:cs typeface="Times New Roman"/>
              <a:sym typeface="Times New Roman"/>
            </a:endParaRPr>
          </a:p>
          <a:p>
            <a:pPr indent="-391150">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Make a instruction for users to get know what function is support in prototypes</a:t>
            </a:r>
            <a:endParaRPr sz="1600">
              <a:solidFill>
                <a:srgbClr val="2D3B45"/>
              </a:solidFill>
              <a:highlight>
                <a:srgbClr val="FFFFFF"/>
              </a:highlight>
              <a:latin typeface="Times New Roman"/>
              <a:ea typeface="Times New Roman"/>
              <a:cs typeface="Times New Roman"/>
              <a:sym typeface="Times New Roman"/>
            </a:endParaRPr>
          </a:p>
          <a:p>
            <a:pPr indent="-391150">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Make sure the second clickable prototype’s submit button is clickable </a:t>
            </a:r>
            <a:endParaRPr sz="1600">
              <a:solidFill>
                <a:srgbClr val="2D3B45"/>
              </a:solidFill>
              <a:highlight>
                <a:srgbClr val="FFFFFF"/>
              </a:highlight>
              <a:latin typeface="Times New Roman"/>
              <a:ea typeface="Times New Roman"/>
              <a:cs typeface="Times New Roman"/>
              <a:sym typeface="Times New Roman"/>
            </a:endParaRPr>
          </a:p>
          <a:p>
            <a:pPr indent="-391150">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Change the font size of the video prototype</a:t>
            </a:r>
            <a:endParaRPr sz="1600">
              <a:solidFill>
                <a:srgbClr val="2D3B45"/>
              </a:solidFill>
              <a:highlight>
                <a:srgbClr val="FFFFFF"/>
              </a:highlight>
              <a:latin typeface="Times New Roman"/>
              <a:ea typeface="Times New Roman"/>
              <a:cs typeface="Times New Roman"/>
              <a:sym typeface="Times New Roman"/>
            </a:endParaRPr>
          </a:p>
          <a:p>
            <a:pPr indent="-391150">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Add more type of rewards of the video prototype and give the choice of the users</a:t>
            </a:r>
            <a:endParaRPr sz="1600">
              <a:solidFill>
                <a:srgbClr val="2D3B45"/>
              </a:solidFill>
              <a:highlight>
                <a:srgbClr val="FFFFFF"/>
              </a:highlight>
              <a:latin typeface="Times New Roman"/>
              <a:ea typeface="Times New Roman"/>
              <a:cs typeface="Times New Roman"/>
              <a:sym typeface="Times New Roman"/>
            </a:endParaRPr>
          </a:p>
          <a:p>
            <a:pPr indent="-391150">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 list the reward for each milestone the user make in video prototype</a:t>
            </a:r>
            <a:endParaRPr sz="1600">
              <a:solidFill>
                <a:srgbClr val="2D3B45"/>
              </a:solidFill>
              <a:highlight>
                <a:srgbClr val="FFFFFF"/>
              </a:highlight>
              <a:latin typeface="Times New Roman"/>
              <a:ea typeface="Times New Roman"/>
              <a:cs typeface="Times New Roman"/>
              <a:sym typeface="Times New Roman"/>
            </a:endParaRPr>
          </a:p>
          <a:p>
            <a:pPr indent="-391150">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For video prototype,make a seperate screen for you to access the coupons rather than showing the coupon on the same screen as the work out stats page</a:t>
            </a:r>
            <a:endParaRPr sz="1600">
              <a:solidFill>
                <a:srgbClr val="2D3B45"/>
              </a:solidFill>
              <a:highlight>
                <a:srgbClr val="FFFFFF"/>
              </a:highlight>
              <a:latin typeface="Times New Roman"/>
              <a:ea typeface="Times New Roman"/>
              <a:cs typeface="Times New Roman"/>
              <a:sym typeface="Times New Roman"/>
            </a:endParaRPr>
          </a:p>
          <a:p>
            <a:pPr indent="-391150">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Change some headings in the video prototype to make sure it more understandable</a:t>
            </a:r>
            <a:endParaRPr sz="1600">
              <a:solidFill>
                <a:srgbClr val="2D3B45"/>
              </a:solidFill>
              <a:highlight>
                <a:srgbClr val="FFFFFF"/>
              </a:highlight>
              <a:latin typeface="Times New Roman"/>
              <a:ea typeface="Times New Roman"/>
              <a:cs typeface="Times New Roman"/>
              <a:sym typeface="Times New Roman"/>
            </a:endParaRPr>
          </a:p>
          <a:p>
            <a:pPr indent="-391150">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Display current status with reward next to each completed goal in video prototype</a:t>
            </a:r>
            <a:endParaRPr sz="1600">
              <a:solidFill>
                <a:srgbClr val="2D3B45"/>
              </a:solidFill>
              <a:highlight>
                <a:srgbClr val="FFFFFF"/>
              </a:highlight>
              <a:latin typeface="Times New Roman"/>
              <a:ea typeface="Times New Roman"/>
              <a:cs typeface="Times New Roman"/>
              <a:sym typeface="Times New Roman"/>
            </a:endParaRPr>
          </a:p>
          <a:p>
            <a:pPr indent="-391150">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Current Status might need to be reworded to Current Tasks</a:t>
            </a:r>
            <a:endParaRPr sz="1600">
              <a:solidFill>
                <a:srgbClr val="2D3B45"/>
              </a:solidFill>
              <a:highlight>
                <a:srgbClr val="FFFFFF"/>
              </a:highlight>
              <a:latin typeface="Times New Roman"/>
              <a:ea typeface="Times New Roman"/>
              <a:cs typeface="Times New Roman"/>
              <a:sym typeface="Times New Roman"/>
            </a:endParaRPr>
          </a:p>
          <a:p>
            <a:pPr indent="-391150">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The reward button and details make large to make people to easily read</a:t>
            </a:r>
            <a:endParaRPr sz="1600">
              <a:solidFill>
                <a:srgbClr val="2D3B45"/>
              </a:solidFill>
              <a:highlight>
                <a:srgbClr val="FFFFFF"/>
              </a:highlight>
              <a:latin typeface="Times New Roman"/>
              <a:ea typeface="Times New Roman"/>
              <a:cs typeface="Times New Roman"/>
              <a:sym typeface="Times New Roman"/>
            </a:endParaRPr>
          </a:p>
          <a:p>
            <a:pPr indent="-391150">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Achieve the video prototype have function that users can have options to go back on each stage</a:t>
            </a:r>
            <a:endParaRPr sz="1600">
              <a:solidFill>
                <a:srgbClr val="2D3B45"/>
              </a:solidFill>
              <a:highlight>
                <a:srgbClr val="FFFFFF"/>
              </a:highlight>
              <a:latin typeface="Times New Roman"/>
              <a:ea typeface="Times New Roman"/>
              <a:cs typeface="Times New Roman"/>
              <a:sym typeface="Times New Roman"/>
            </a:endParaRPr>
          </a:p>
          <a:p>
            <a:pPr indent="-391150">
              <a:buClr>
                <a:srgbClr val="2D3B45"/>
              </a:buClr>
              <a:buSzPct val="100000"/>
              <a:buFont typeface="Times New Roman"/>
              <a:buAutoNum type="arabicPeriod"/>
            </a:pPr>
            <a:r>
              <a:rPr lang="en" sz="1600">
                <a:solidFill>
                  <a:srgbClr val="2D3B45"/>
                </a:solidFill>
                <a:highlight>
                  <a:srgbClr val="FFFFFF"/>
                </a:highlight>
                <a:latin typeface="Times New Roman"/>
                <a:ea typeface="Times New Roman"/>
                <a:cs typeface="Times New Roman"/>
                <a:sym typeface="Times New Roman"/>
              </a:rPr>
              <a:t>include errors and incorporate help in video prototype</a:t>
            </a:r>
            <a:endParaRPr sz="1600">
              <a:solidFill>
                <a:srgbClr val="2D3B45"/>
              </a:solidFill>
              <a:highlight>
                <a:srgbClr val="FFFFFF"/>
              </a:highlight>
              <a:latin typeface="Times New Roman"/>
              <a:ea typeface="Times New Roman"/>
              <a:cs typeface="Times New Roman"/>
              <a:sym typeface="Times New Roman"/>
            </a:endParaRPr>
          </a:p>
          <a:p>
            <a:pPr marL="0" indent="0">
              <a:spcBef>
                <a:spcPts val="1333"/>
              </a:spcBef>
              <a:buClr>
                <a:schemeClr val="dk1"/>
              </a:buClr>
              <a:buSzPct val="61111"/>
              <a:buNone/>
            </a:pPr>
            <a:endParaRPr/>
          </a:p>
          <a:p>
            <a:pPr marL="0" indent="0">
              <a:spcBef>
                <a:spcPts val="1600"/>
              </a:spcBef>
              <a:spcAft>
                <a:spcPts val="1600"/>
              </a:spcAft>
              <a:buNone/>
            </a:pPr>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2015_editable_slide_template</Template>
  <TotalTime>1874</TotalTime>
  <Words>789</Words>
  <Application>Microsoft Office PowerPoint</Application>
  <PresentationFormat>Widescreen</PresentationFormat>
  <Paragraphs>105</Paragraphs>
  <Slides>10</Slides>
  <Notes>10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10</vt:i4>
      </vt:variant>
    </vt:vector>
  </HeadingPairs>
  <TitlesOfParts>
    <vt:vector size="18" baseType="lpstr">
      <vt:lpstr>Times New Roman</vt:lpstr>
      <vt:lpstr>Arial</vt:lpstr>
      <vt:lpstr>Roboto</vt:lpstr>
      <vt:lpstr>Roboto Condensed Light</vt:lpstr>
      <vt:lpstr>Calibri</vt:lpstr>
      <vt:lpstr>Custom Design</vt:lpstr>
      <vt:lpstr>1_Custom Design</vt:lpstr>
      <vt:lpstr>2_Custom Design</vt:lpstr>
      <vt:lpstr>Project Health Management</vt:lpstr>
      <vt:lpstr>Problem</vt:lpstr>
      <vt:lpstr>Data Collection</vt:lpstr>
      <vt:lpstr>Insights &amp; Design Criteria</vt:lpstr>
      <vt:lpstr>Low-fidelity prototype</vt:lpstr>
      <vt:lpstr>High-fidelity prototype(video) </vt:lpstr>
      <vt:lpstr>High-fidelity prototype(Clickable)</vt:lpstr>
      <vt:lpstr>Evaluation</vt:lpstr>
      <vt:lpstr>Evaluation</vt:lpstr>
      <vt:lpstr>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Ruiyangqin2021@outlook.com</cp:lastModifiedBy>
  <cp:revision>93</cp:revision>
  <dcterms:created xsi:type="dcterms:W3CDTF">2016-03-09T16:46:53Z</dcterms:created>
  <dcterms:modified xsi:type="dcterms:W3CDTF">2021-11-04T09:05:26Z</dcterms:modified>
</cp:coreProperties>
</file>